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bubbl.u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2391F-B00A-41CD-B77A-27F00B6699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Who was Ramon Folch?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72590A-A44C-4B61-B7C5-50637360CE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Escola Valeri Serra</a:t>
            </a:r>
          </a:p>
          <a:p>
            <a:r>
              <a:rPr lang="es-ES" dirty="0"/>
              <a:t>Bellpuig </a:t>
            </a:r>
          </a:p>
          <a:p>
            <a:r>
              <a:rPr lang="es-ES" dirty="0"/>
              <a:t>2021 </a:t>
            </a:r>
          </a:p>
        </p:txBody>
      </p:sp>
      <p:pic>
        <p:nvPicPr>
          <p:cNvPr id="1026" name="Picture 2" descr="Escola Valeri Serra | Educació Infantil i Primària">
            <a:extLst>
              <a:ext uri="{FF2B5EF4-FFF2-40B4-BE49-F238E27FC236}">
                <a16:creationId xmlns:a16="http://schemas.microsoft.com/office/drawing/2014/main" id="{F2690E19-BDAD-4DAF-BC8B-E5A4B2A9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35" y="2733709"/>
            <a:ext cx="885535" cy="120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06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EC341-A8B8-4F00-88DB-C96B2EC9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SESSION 5 AND 6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183CD-F8ED-4D2F-9C18-A2D7FB794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50442"/>
            <a:ext cx="4743935" cy="359931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SESSION 5</a:t>
            </a:r>
          </a:p>
          <a:p>
            <a:r>
              <a:rPr lang="en-GB" dirty="0">
                <a:solidFill>
                  <a:schemeClr val="bg1"/>
                </a:solidFill>
              </a:rPr>
              <a:t>In groups, students will read and </a:t>
            </a:r>
            <a:r>
              <a:rPr lang="en-GB" dirty="0" err="1">
                <a:solidFill>
                  <a:schemeClr val="bg1"/>
                </a:solidFill>
              </a:rPr>
              <a:t>analyze</a:t>
            </a:r>
            <a:r>
              <a:rPr lang="en-GB" dirty="0">
                <a:solidFill>
                  <a:schemeClr val="bg1"/>
                </a:solidFill>
              </a:rPr>
              <a:t> the information about this character. </a:t>
            </a:r>
          </a:p>
          <a:p>
            <a:r>
              <a:rPr lang="en-GB" dirty="0">
                <a:solidFill>
                  <a:schemeClr val="bg1"/>
                </a:solidFill>
              </a:rPr>
              <a:t>Then, we will share the new information with the whole group and we will include it in our concept map.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AE7CC94-236D-47B2-A636-8CD21D03B196}"/>
              </a:ext>
            </a:extLst>
          </p:cNvPr>
          <p:cNvSpPr txBox="1">
            <a:spLocks/>
          </p:cNvSpPr>
          <p:nvPr/>
        </p:nvSpPr>
        <p:spPr>
          <a:xfrm>
            <a:off x="6406720" y="2026154"/>
            <a:ext cx="474393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SESSION 6</a:t>
            </a:r>
          </a:p>
          <a:p>
            <a:r>
              <a:rPr lang="en-GB" dirty="0">
                <a:solidFill>
                  <a:schemeClr val="bg1"/>
                </a:solidFill>
              </a:rPr>
              <a:t>We will visit the Mausoleum of Ramon </a:t>
            </a:r>
            <a:r>
              <a:rPr lang="en-GB" dirty="0" err="1">
                <a:solidFill>
                  <a:schemeClr val="bg1"/>
                </a:solidFill>
              </a:rPr>
              <a:t>Folch</a:t>
            </a:r>
            <a:r>
              <a:rPr lang="en-GB" dirty="0">
                <a:solidFill>
                  <a:schemeClr val="bg1"/>
                </a:solidFill>
              </a:rPr>
              <a:t> located in the church of </a:t>
            </a:r>
            <a:r>
              <a:rPr lang="en-GB" dirty="0" err="1">
                <a:solidFill>
                  <a:schemeClr val="bg1"/>
                </a:solidFill>
              </a:rPr>
              <a:t>Bellpuig</a:t>
            </a:r>
            <a:r>
              <a:rPr lang="en-GB" dirty="0">
                <a:solidFill>
                  <a:schemeClr val="bg1"/>
                </a:solidFill>
              </a:rPr>
              <a:t>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103CC8-9322-4FF5-B7D4-6C81DB78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767" y="3693111"/>
            <a:ext cx="4006787" cy="30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B90C8-5FBD-4E38-9C9F-CE07CDD9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SESSION 7, 8 AND 9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7D6A5C8-158F-4D39-B2B5-650F128D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336801"/>
            <a:ext cx="4601176" cy="35846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SESSION 7</a:t>
            </a:r>
          </a:p>
          <a:p>
            <a:r>
              <a:rPr lang="en-GB" dirty="0">
                <a:solidFill>
                  <a:schemeClr val="bg1"/>
                </a:solidFill>
              </a:rPr>
              <a:t>Include the new information about Ramon </a:t>
            </a:r>
            <a:r>
              <a:rPr lang="en-GB" dirty="0" err="1">
                <a:solidFill>
                  <a:schemeClr val="bg1"/>
                </a:solidFill>
              </a:rPr>
              <a:t>Folch</a:t>
            </a:r>
            <a:r>
              <a:rPr lang="en-GB" dirty="0">
                <a:solidFill>
                  <a:schemeClr val="bg1"/>
                </a:solidFill>
              </a:rPr>
              <a:t> that we learned.</a:t>
            </a:r>
          </a:p>
          <a:p>
            <a:r>
              <a:rPr lang="en-GB" dirty="0">
                <a:solidFill>
                  <a:schemeClr val="bg1"/>
                </a:solidFill>
              </a:rPr>
              <a:t>Will have to review their hypothesis . </a:t>
            </a:r>
          </a:p>
          <a:p>
            <a:r>
              <a:rPr lang="en-GB" dirty="0">
                <a:solidFill>
                  <a:schemeClr val="bg1"/>
                </a:solidFill>
              </a:rPr>
              <a:t>Will write their conclusions. 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3F87DE6-D2FD-4605-A6DE-0974AEA9B1E7}"/>
              </a:ext>
            </a:extLst>
          </p:cNvPr>
          <p:cNvSpPr txBox="1">
            <a:spLocks/>
          </p:cNvSpPr>
          <p:nvPr/>
        </p:nvSpPr>
        <p:spPr>
          <a:xfrm>
            <a:off x="6595046" y="2205116"/>
            <a:ext cx="4601176" cy="3584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SESSION 8 AND 9</a:t>
            </a:r>
          </a:p>
          <a:p>
            <a:r>
              <a:rPr lang="en-GB" dirty="0">
                <a:solidFill>
                  <a:schemeClr val="bg1"/>
                </a:solidFill>
              </a:rPr>
              <a:t>In groups, students will design a digital presentation.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EB0B7E-2D60-4FFA-97B2-7A82C3ED7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983" y="3423635"/>
            <a:ext cx="4267199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4859A-8763-4D05-84FF-BE48EF2B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SESSION 10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E911A-3721-4F0B-AB25-211A2BA59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Exposing their research to other students in the school. Through a video conference, students will explain Ramon </a:t>
            </a:r>
            <a:r>
              <a:rPr lang="en-GB" dirty="0" err="1">
                <a:solidFill>
                  <a:schemeClr val="bg1"/>
                </a:solidFill>
              </a:rPr>
              <a:t>Folch’s</a:t>
            </a:r>
            <a:r>
              <a:rPr lang="en-GB" dirty="0">
                <a:solidFill>
                  <a:schemeClr val="bg1"/>
                </a:solidFill>
              </a:rPr>
              <a:t> project to other students at the school. 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8C7390-5515-480C-89CB-F5F2A6CD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3525809"/>
            <a:ext cx="4047262" cy="30354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E60BA9-F149-426C-80A8-900D4428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3225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521EA7-0397-4835-9ED5-12D24352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ASSESSMENT- TEACHER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1EDECF-8408-4806-A16D-3DD820D27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664B13-2802-4946-8346-6F659F58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1" y="2253731"/>
            <a:ext cx="11321988" cy="3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8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FE017-2D4B-4196-A970-B6C168E7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AUTOASSESMENT – PUPILS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E35D506-5EA1-4971-8DAE-E13CC509F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2543" y="2194758"/>
            <a:ext cx="4820120" cy="4438329"/>
          </a:xfrm>
        </p:spPr>
      </p:pic>
    </p:spTree>
    <p:extLst>
      <p:ext uri="{BB962C8B-B14F-4D97-AF65-F5344CB8AC3E}">
        <p14:creationId xmlns:p14="http://schemas.microsoft.com/office/powerpoint/2010/main" val="218655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784B2-19FA-48F3-A03B-46AD21E2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REFLECTION ON THE PROJECT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99EF15-0BB1-4C04-A4F9-38E1BF32A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Teacher will evaluate the teaching process. Adequacy of teaching materials and resources, distribution of space and timing 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opinion of the students will be taken into account. </a:t>
            </a:r>
          </a:p>
          <a:p>
            <a:endParaRPr lang="es-ES" dirty="0"/>
          </a:p>
        </p:txBody>
      </p:sp>
      <p:pic>
        <p:nvPicPr>
          <p:cNvPr id="4099" name="Picture 3" descr="The meaning of Reflection">
            <a:extLst>
              <a:ext uri="{FF2B5EF4-FFF2-40B4-BE49-F238E27FC236}">
                <a16:creationId xmlns:a16="http://schemas.microsoft.com/office/drawing/2014/main" id="{13167BE3-31CA-4DC8-999B-309B2A8B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24" y="4241755"/>
            <a:ext cx="3356036" cy="239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8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B374D-139C-4058-9D04-BCF0A5E1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CONTEXTUALIZATION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6815C-A654-4E74-9439-925B5D85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will meet an important figure of our town (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Bellpuig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Ramon </a:t>
            </a:r>
            <a:r>
              <a:rPr lang="en-GB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Folch</a:t>
            </a: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will establish hypotheses by answering the initial question. </a:t>
            </a:r>
          </a:p>
          <a:p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Then, they will develop a cooperative research work looking for information and testing their hypotheses. </a:t>
            </a:r>
          </a:p>
          <a:p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end of the project, students will design a digital presentation and will present it to other students in the school. 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14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0D64D-CE41-40BA-BAB9-5187ED25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AREAS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978B8-0ABA-47E2-AC4E-49D4F4044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We focus on History area.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Taking into account the different areas of the primary education stage. Cross - curricular. </a:t>
            </a:r>
          </a:p>
          <a:p>
            <a:endParaRPr lang="en-U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7EB95D-4986-40DA-BAD8-B3179084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49" y="4136531"/>
            <a:ext cx="10665041" cy="7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BE490-66CB-427D-85B2-0A84633E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WHO? WHEN? HOW?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CD58DF-24E3-42A5-A650-A701521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972883" cy="251033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Student of 3th grade.</a:t>
            </a:r>
          </a:p>
          <a:p>
            <a:r>
              <a:rPr lang="en-US" sz="3200" dirty="0">
                <a:solidFill>
                  <a:schemeClr val="bg1"/>
                </a:solidFill>
              </a:rPr>
              <a:t>10 sessions during the second term. </a:t>
            </a:r>
          </a:p>
          <a:p>
            <a:r>
              <a:rPr lang="en-US" sz="3200" dirty="0">
                <a:solidFill>
                  <a:schemeClr val="bg1"/>
                </a:solidFill>
              </a:rPr>
              <a:t>Open and flexible. 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3BAD024-5B23-4D11-B08D-424AC40D635D}"/>
              </a:ext>
            </a:extLst>
          </p:cNvPr>
          <p:cNvSpPr txBox="1">
            <a:spLocks/>
          </p:cNvSpPr>
          <p:nvPr/>
        </p:nvSpPr>
        <p:spPr>
          <a:xfrm>
            <a:off x="495370" y="3941430"/>
            <a:ext cx="9613861" cy="82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455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23813-71F7-4135-8B7E-05CFA38D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AIMS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D8EC03-09EF-46ED-A646-92DD451F3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design a digital presentation about Ramon </a:t>
            </a:r>
            <a:r>
              <a:rPr lang="en-GB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Folch</a:t>
            </a:r>
            <a:r>
              <a: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Explain how the inhabitants of </a:t>
            </a:r>
            <a:r>
              <a:rPr lang="en-GB" sz="3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Bellpuig</a:t>
            </a:r>
            <a:r>
              <a: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lived in the Middle Ages.</a:t>
            </a:r>
          </a:p>
          <a:p>
            <a:r>
              <a: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Narrow-Bold"/>
              </a:rPr>
              <a:t>To participate in cooperative activities and in large groups valuing one's own and others' contributions in a democratic way. 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8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ADFEB-F1EC-4E78-A57C-B597383A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IMPORTANT!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F11148-831B-4590-B9DD-9A643234B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Educational inclusion. </a:t>
            </a:r>
          </a:p>
          <a:p>
            <a:r>
              <a:rPr lang="en-US" sz="3600" dirty="0">
                <a:solidFill>
                  <a:schemeClr val="bg1"/>
                </a:solidFill>
              </a:rPr>
              <a:t>Activities that fit the group of students you are working with. </a:t>
            </a:r>
          </a:p>
          <a:p>
            <a:r>
              <a:rPr lang="en-GB" sz="3600" dirty="0">
                <a:solidFill>
                  <a:schemeClr val="bg1"/>
                </a:solidFill>
              </a:rPr>
              <a:t>Universal inclusive measures</a:t>
            </a:r>
            <a:r>
              <a:rPr lang="en-US" sz="3600" dirty="0">
                <a:solidFill>
                  <a:schemeClr val="bg1"/>
                </a:solidFill>
              </a:rPr>
              <a:t>: Peer help, brainstorm…</a:t>
            </a:r>
          </a:p>
          <a:p>
            <a:r>
              <a:rPr lang="en-US" sz="3600" dirty="0">
                <a:solidFill>
                  <a:schemeClr val="bg1"/>
                </a:solidFill>
              </a:rPr>
              <a:t>Using IT resources. 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9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41EA-493D-4B44-95B5-A1462EC4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METHODOLY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CBE9483F-BA55-41AE-A709-4E043070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61" y="2185953"/>
            <a:ext cx="9236034" cy="42947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starting point of the project will be a question. This question will be open.</a:t>
            </a:r>
          </a:p>
          <a:p>
            <a:r>
              <a:rPr lang="en-US" dirty="0">
                <a:solidFill>
                  <a:schemeClr val="bg1"/>
                </a:solidFill>
              </a:rPr>
              <a:t>The didactic sequence is structured according to the scientific method. It is based on previous knowledge and Hypotheses.</a:t>
            </a:r>
          </a:p>
          <a:p>
            <a:r>
              <a:rPr lang="en-US" dirty="0">
                <a:solidFill>
                  <a:schemeClr val="bg1"/>
                </a:solidFill>
              </a:rPr>
              <a:t>The three typologies of contents will be worked on: conceptual, procedural and attitudinal.</a:t>
            </a:r>
          </a:p>
          <a:p>
            <a:r>
              <a:rPr lang="en-US" dirty="0">
                <a:solidFill>
                  <a:schemeClr val="bg1"/>
                </a:solidFill>
              </a:rPr>
              <a:t>There are activities of different types (information search, exercises, application, experimentation, production ...)</a:t>
            </a:r>
          </a:p>
          <a:p>
            <a:endParaRPr lang="es-ES" dirty="0"/>
          </a:p>
        </p:txBody>
      </p:sp>
      <p:pic>
        <p:nvPicPr>
          <p:cNvPr id="3076" name="Picture 4" descr="The scientific method is a process for experimentation">
            <a:extLst>
              <a:ext uri="{FF2B5EF4-FFF2-40B4-BE49-F238E27FC236}">
                <a16:creationId xmlns:a16="http://schemas.microsoft.com/office/drawing/2014/main" id="{DEA9DFBC-62D9-448B-B8F5-CC6601A0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495" y="2783568"/>
            <a:ext cx="2516401" cy="251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18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4F654-B80F-450F-9CD1-ECA60A41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SESSION 1 AND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69E546-245B-42B4-8DF4-84767EE8B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82" y="2051155"/>
            <a:ext cx="6741411" cy="3599316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SESSION 1</a:t>
            </a:r>
          </a:p>
          <a:p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QUESTION. The previous ideas will be reflected in a concept map that will be modified during the project. </a:t>
            </a: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https://bubbl.us/</a:t>
            </a:r>
            <a:endParaRPr lang="en-GB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BRAIN STORM.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EABDE3-1244-4B18-8312-85741DB9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90" y="4028153"/>
            <a:ext cx="5861019" cy="26541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64549C-A7F0-4866-A817-1D06A2C729E9}"/>
              </a:ext>
            </a:extLst>
          </p:cNvPr>
          <p:cNvSpPr txBox="1"/>
          <p:nvPr/>
        </p:nvSpPr>
        <p:spPr>
          <a:xfrm>
            <a:off x="6960093" y="2193799"/>
            <a:ext cx="4864964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rPr>
              <a:t>SESSION 2 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groups, each one will write their HYPOTHESIS answering the question of the unit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402181-911F-4420-999E-2D0C46FA4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42" r="16488"/>
          <a:stretch/>
        </p:blipFill>
        <p:spPr>
          <a:xfrm rot="5400000">
            <a:off x="8659663" y="3232379"/>
            <a:ext cx="3007394" cy="33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6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F4815-35A1-4331-9598-FA7A1117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SESSION 3 AND 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C95608-69BB-480D-93A1-A546849A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70" y="2114931"/>
            <a:ext cx="5143431" cy="3131772"/>
          </a:xfrm>
        </p:spPr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SESSION 3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Information to students. 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share key information in groups.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Added to the concept map. </a:t>
            </a:r>
          </a:p>
          <a:p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C2E37012-504E-4BDD-B81A-0CCDEE9BF171}"/>
              </a:ext>
            </a:extLst>
          </p:cNvPr>
          <p:cNvSpPr txBox="1">
            <a:spLocks/>
          </p:cNvSpPr>
          <p:nvPr/>
        </p:nvSpPr>
        <p:spPr>
          <a:xfrm>
            <a:off x="5972892" y="2114931"/>
            <a:ext cx="5143431" cy="3131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>
                <a:solidFill>
                  <a:schemeClr val="bg1"/>
                </a:solidFill>
              </a:rPr>
              <a:t>SESSION 4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Watch a video. </a:t>
            </a:r>
          </a:p>
          <a:p>
            <a:pPr algn="just"/>
            <a:r>
              <a:rPr lang="en-GB" dirty="0">
                <a:solidFill>
                  <a:schemeClr val="bg1"/>
                </a:solidFill>
              </a:rPr>
              <a:t>Write the key information of the video.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3C95EC-54C2-4A9B-9F5E-28A1BEC6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273" y="3963543"/>
            <a:ext cx="4529974" cy="2732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4E106A-F2B8-40C2-BCA7-CA8635EA8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98" y="3835030"/>
            <a:ext cx="4235018" cy="28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4871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</TotalTime>
  <Words>530</Words>
  <Application>Microsoft Office PowerPoint</Application>
  <PresentationFormat>Panorámica</PresentationFormat>
  <Paragraphs>67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Berlín</vt:lpstr>
      <vt:lpstr>Who was Ramon Folch?</vt:lpstr>
      <vt:lpstr>CONTEXTUALIZATION</vt:lpstr>
      <vt:lpstr>AREAS</vt:lpstr>
      <vt:lpstr>WHO? WHEN? HOW?</vt:lpstr>
      <vt:lpstr>AIMS</vt:lpstr>
      <vt:lpstr>IMPORTANT! </vt:lpstr>
      <vt:lpstr>METHODOLY</vt:lpstr>
      <vt:lpstr>SESSION 1 AND 2</vt:lpstr>
      <vt:lpstr>SESSION 3 AND 4</vt:lpstr>
      <vt:lpstr>SESSION 5 AND 6</vt:lpstr>
      <vt:lpstr>SESSION 7, 8 AND 9</vt:lpstr>
      <vt:lpstr>SESSION 10</vt:lpstr>
      <vt:lpstr>ASSESSMENT- TEACHER</vt:lpstr>
      <vt:lpstr>AUTOASSESMENT – PUPILS</vt:lpstr>
      <vt:lpstr>REFLECTION ON THE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was Ramon Folch?</dc:title>
  <dc:creator>Hola</dc:creator>
  <cp:lastModifiedBy>Hola</cp:lastModifiedBy>
  <cp:revision>2</cp:revision>
  <dcterms:created xsi:type="dcterms:W3CDTF">2021-10-17T13:46:55Z</dcterms:created>
  <dcterms:modified xsi:type="dcterms:W3CDTF">2021-10-17T15:16:46Z</dcterms:modified>
</cp:coreProperties>
</file>